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8" r:id="rId2"/>
    <p:sldId id="298" r:id="rId3"/>
    <p:sldId id="299" r:id="rId4"/>
    <p:sldId id="300" r:id="rId5"/>
    <p:sldId id="256" r:id="rId6"/>
    <p:sldId id="281" r:id="rId7"/>
    <p:sldId id="280" r:id="rId8"/>
    <p:sldId id="284" r:id="rId9"/>
    <p:sldId id="287" r:id="rId10"/>
    <p:sldId id="289" r:id="rId11"/>
    <p:sldId id="257" r:id="rId12"/>
    <p:sldId id="290" r:id="rId13"/>
    <p:sldId id="293" r:id="rId14"/>
    <p:sldId id="292" r:id="rId15"/>
    <p:sldId id="297" r:id="rId16"/>
    <p:sldId id="291" r:id="rId17"/>
    <p:sldId id="301" r:id="rId18"/>
    <p:sldId id="302" r:id="rId19"/>
    <p:sldId id="259" r:id="rId20"/>
    <p:sldId id="263" r:id="rId21"/>
    <p:sldId id="260" r:id="rId22"/>
    <p:sldId id="261" r:id="rId23"/>
    <p:sldId id="26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3A16E-03C1-4214-96CD-9AD6F5A92BF5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0462AAE-61E8-4F54-B4E2-35049F5F231F}">
      <dgm:prSet phldrT="[Текст]"/>
      <dgm:spPr/>
      <dgm:t>
        <a:bodyPr/>
        <a:lstStyle/>
        <a:p>
          <a:r>
            <a:rPr lang="ru-RU" dirty="0" smtClean="0"/>
            <a:t>Источники звука</a:t>
          </a:r>
          <a:endParaRPr lang="ru-RU" dirty="0"/>
        </a:p>
      </dgm:t>
    </dgm:pt>
    <dgm:pt modelId="{C7141F0D-AC2D-4616-B6EF-1DA3D18A4B08}" type="parTrans" cxnId="{0FE35D25-0914-4FEB-A9B9-C20FE9C60D55}">
      <dgm:prSet/>
      <dgm:spPr/>
      <dgm:t>
        <a:bodyPr/>
        <a:lstStyle/>
        <a:p>
          <a:endParaRPr lang="ru-RU"/>
        </a:p>
      </dgm:t>
    </dgm:pt>
    <dgm:pt modelId="{03A2523D-B627-46A1-B80E-233AD5D51A5B}" type="sibTrans" cxnId="{0FE35D25-0914-4FEB-A9B9-C20FE9C60D55}">
      <dgm:prSet/>
      <dgm:spPr/>
      <dgm:t>
        <a:bodyPr/>
        <a:lstStyle/>
        <a:p>
          <a:endParaRPr lang="ru-RU"/>
        </a:p>
      </dgm:t>
    </dgm:pt>
    <dgm:pt modelId="{87DF8E93-5919-44CD-A83F-A6CEE1C4B1E8}">
      <dgm:prSet phldrT="[Текст]"/>
      <dgm:spPr/>
      <dgm:t>
        <a:bodyPr/>
        <a:lstStyle/>
        <a:p>
          <a:r>
            <a:rPr lang="ru-RU" dirty="0" smtClean="0"/>
            <a:t>естественные</a:t>
          </a:r>
          <a:endParaRPr lang="ru-RU" dirty="0"/>
        </a:p>
      </dgm:t>
    </dgm:pt>
    <dgm:pt modelId="{93500F43-AD0B-4B28-AD16-9AF3AF06DD8D}" type="parTrans" cxnId="{FDA35F2C-1919-4B41-80E8-A9EF206FEB5F}">
      <dgm:prSet/>
      <dgm:spPr/>
      <dgm:t>
        <a:bodyPr/>
        <a:lstStyle/>
        <a:p>
          <a:endParaRPr lang="ru-RU"/>
        </a:p>
      </dgm:t>
    </dgm:pt>
    <dgm:pt modelId="{CDB58166-997B-4732-B72E-BD418D31A3C7}" type="sibTrans" cxnId="{FDA35F2C-1919-4B41-80E8-A9EF206FEB5F}">
      <dgm:prSet/>
      <dgm:spPr/>
      <dgm:t>
        <a:bodyPr/>
        <a:lstStyle/>
        <a:p>
          <a:endParaRPr lang="ru-RU"/>
        </a:p>
      </dgm:t>
    </dgm:pt>
    <dgm:pt modelId="{71A94E6E-5133-4C0B-97FA-CDCDCE8DE556}">
      <dgm:prSet phldrT="[Текст]"/>
      <dgm:spPr/>
      <dgm:t>
        <a:bodyPr/>
        <a:lstStyle/>
        <a:p>
          <a:r>
            <a:rPr lang="ru-RU" dirty="0" smtClean="0"/>
            <a:t>искусственные</a:t>
          </a:r>
          <a:endParaRPr lang="ru-RU" dirty="0"/>
        </a:p>
      </dgm:t>
    </dgm:pt>
    <dgm:pt modelId="{DE8FB592-A6FC-4A45-8BF6-1164784CF47B}" type="parTrans" cxnId="{42479D3A-FEF9-438F-B6F6-4DE37F6D1065}">
      <dgm:prSet/>
      <dgm:spPr/>
      <dgm:t>
        <a:bodyPr/>
        <a:lstStyle/>
        <a:p>
          <a:endParaRPr lang="ru-RU"/>
        </a:p>
      </dgm:t>
    </dgm:pt>
    <dgm:pt modelId="{4DE5197B-A155-4A7F-8FAE-33FE6F3492AD}" type="sibTrans" cxnId="{42479D3A-FEF9-438F-B6F6-4DE37F6D1065}">
      <dgm:prSet/>
      <dgm:spPr/>
      <dgm:t>
        <a:bodyPr/>
        <a:lstStyle/>
        <a:p>
          <a:endParaRPr lang="ru-RU"/>
        </a:p>
      </dgm:t>
    </dgm:pt>
    <dgm:pt modelId="{DC773571-4B39-42C1-992B-34B57BA2D0B5}" type="pres">
      <dgm:prSet presAssocID="{F0A3A16E-03C1-4214-96CD-9AD6F5A92BF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CA98F04-AF5D-4F92-999D-A9DA32612BE5}" type="pres">
      <dgm:prSet presAssocID="{F0462AAE-61E8-4F54-B4E2-35049F5F231F}" presName="hierRoot1" presStyleCnt="0">
        <dgm:presLayoutVars>
          <dgm:hierBranch val="init"/>
        </dgm:presLayoutVars>
      </dgm:prSet>
      <dgm:spPr/>
    </dgm:pt>
    <dgm:pt modelId="{1D7704F8-56BF-4C3D-BA03-6DD24D099BF0}" type="pres">
      <dgm:prSet presAssocID="{F0462AAE-61E8-4F54-B4E2-35049F5F231F}" presName="rootComposite1" presStyleCnt="0"/>
      <dgm:spPr/>
    </dgm:pt>
    <dgm:pt modelId="{682F2A41-02DD-4B41-9770-48721C74F1EA}" type="pres">
      <dgm:prSet presAssocID="{F0462AAE-61E8-4F54-B4E2-35049F5F231F}" presName="rootText1" presStyleLbl="node0" presStyleIdx="0" presStyleCnt="1" custLinFactNeighborX="-958" custLinFactNeighborY="-51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00CFF0-7A2B-47BE-BE63-EA51DE535F6B}" type="pres">
      <dgm:prSet presAssocID="{F0462AAE-61E8-4F54-B4E2-35049F5F231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8175886-8956-4465-95D4-C4E5F4A99749}" type="pres">
      <dgm:prSet presAssocID="{F0462AAE-61E8-4F54-B4E2-35049F5F231F}" presName="hierChild2" presStyleCnt="0"/>
      <dgm:spPr/>
    </dgm:pt>
    <dgm:pt modelId="{CCBCECD0-5A9B-434E-9798-0068E3EBF07B}" type="pres">
      <dgm:prSet presAssocID="{93500F43-AD0B-4B28-AD16-9AF3AF06DD8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7AECE0E-7A4A-44F3-8D80-DA5C45BD16DF}" type="pres">
      <dgm:prSet presAssocID="{87DF8E93-5919-44CD-A83F-A6CEE1C4B1E8}" presName="hierRoot2" presStyleCnt="0">
        <dgm:presLayoutVars>
          <dgm:hierBranch val="init"/>
        </dgm:presLayoutVars>
      </dgm:prSet>
      <dgm:spPr/>
    </dgm:pt>
    <dgm:pt modelId="{D685D01E-4C4A-4A1D-82D0-57B18DC6A43D}" type="pres">
      <dgm:prSet presAssocID="{87DF8E93-5919-44CD-A83F-A6CEE1C4B1E8}" presName="rootComposite" presStyleCnt="0"/>
      <dgm:spPr/>
    </dgm:pt>
    <dgm:pt modelId="{268B075B-0702-42A2-8367-9CFCD3570AD9}" type="pres">
      <dgm:prSet presAssocID="{87DF8E93-5919-44CD-A83F-A6CEE1C4B1E8}" presName="rootText" presStyleLbl="node2" presStyleIdx="0" presStyleCnt="2" custLinFactNeighborX="2538" custLinFactNeighborY="-48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C519D1-AC7D-4B3F-A3EB-48942C35F836}" type="pres">
      <dgm:prSet presAssocID="{87DF8E93-5919-44CD-A83F-A6CEE1C4B1E8}" presName="rootConnector" presStyleLbl="node2" presStyleIdx="0" presStyleCnt="2"/>
      <dgm:spPr/>
      <dgm:t>
        <a:bodyPr/>
        <a:lstStyle/>
        <a:p>
          <a:endParaRPr lang="ru-RU"/>
        </a:p>
      </dgm:t>
    </dgm:pt>
    <dgm:pt modelId="{30D4B4C9-0EB0-453D-ACE4-BE1013B5CA71}" type="pres">
      <dgm:prSet presAssocID="{87DF8E93-5919-44CD-A83F-A6CEE1C4B1E8}" presName="hierChild4" presStyleCnt="0"/>
      <dgm:spPr/>
    </dgm:pt>
    <dgm:pt modelId="{224DD304-805B-438B-9248-EC45F6455EAC}" type="pres">
      <dgm:prSet presAssocID="{87DF8E93-5919-44CD-A83F-A6CEE1C4B1E8}" presName="hierChild5" presStyleCnt="0"/>
      <dgm:spPr/>
    </dgm:pt>
    <dgm:pt modelId="{D6E3E613-5D93-4DD1-B02B-E5F6D8478BF8}" type="pres">
      <dgm:prSet presAssocID="{DE8FB592-A6FC-4A45-8BF6-1164784CF47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86D3E04A-1DEB-47D9-8D7E-2F773E977AFF}" type="pres">
      <dgm:prSet presAssocID="{71A94E6E-5133-4C0B-97FA-CDCDCE8DE556}" presName="hierRoot2" presStyleCnt="0">
        <dgm:presLayoutVars>
          <dgm:hierBranch val="init"/>
        </dgm:presLayoutVars>
      </dgm:prSet>
      <dgm:spPr/>
    </dgm:pt>
    <dgm:pt modelId="{CBF1C263-EA93-4369-80AF-438FDB370E83}" type="pres">
      <dgm:prSet presAssocID="{71A94E6E-5133-4C0B-97FA-CDCDCE8DE556}" presName="rootComposite" presStyleCnt="0"/>
      <dgm:spPr/>
    </dgm:pt>
    <dgm:pt modelId="{1E8EE619-59EE-4478-932C-1CA044FD5D16}" type="pres">
      <dgm:prSet presAssocID="{71A94E6E-5133-4C0B-97FA-CDCDCE8DE556}" presName="rootText" presStyleLbl="node2" presStyleIdx="1" presStyleCnt="2" custLinFactNeighborX="-1862" custLinFactNeighborY="-48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AB4ECB-5D11-4B74-8A51-8B6C4459563B}" type="pres">
      <dgm:prSet presAssocID="{71A94E6E-5133-4C0B-97FA-CDCDCE8DE556}" presName="rootConnector" presStyleLbl="node2" presStyleIdx="1" presStyleCnt="2"/>
      <dgm:spPr/>
      <dgm:t>
        <a:bodyPr/>
        <a:lstStyle/>
        <a:p>
          <a:endParaRPr lang="ru-RU"/>
        </a:p>
      </dgm:t>
    </dgm:pt>
    <dgm:pt modelId="{0F60072D-7FEC-4A5F-9ECF-F99E13EB4915}" type="pres">
      <dgm:prSet presAssocID="{71A94E6E-5133-4C0B-97FA-CDCDCE8DE556}" presName="hierChild4" presStyleCnt="0"/>
      <dgm:spPr/>
    </dgm:pt>
    <dgm:pt modelId="{C072BF5B-571F-442D-9DA3-C21CD61E814E}" type="pres">
      <dgm:prSet presAssocID="{71A94E6E-5133-4C0B-97FA-CDCDCE8DE556}" presName="hierChild5" presStyleCnt="0"/>
      <dgm:spPr/>
    </dgm:pt>
    <dgm:pt modelId="{5E999E2F-59C1-4145-9454-1FEF8D333D63}" type="pres">
      <dgm:prSet presAssocID="{F0462AAE-61E8-4F54-B4E2-35049F5F231F}" presName="hierChild3" presStyleCnt="0"/>
      <dgm:spPr/>
    </dgm:pt>
  </dgm:ptLst>
  <dgm:cxnLst>
    <dgm:cxn modelId="{1457E010-99AB-40BC-95B9-B518866DD616}" type="presOf" srcId="{87DF8E93-5919-44CD-A83F-A6CEE1C4B1E8}" destId="{268B075B-0702-42A2-8367-9CFCD3570AD9}" srcOrd="0" destOrd="0" presId="urn:microsoft.com/office/officeart/2005/8/layout/orgChart1"/>
    <dgm:cxn modelId="{0FE35D25-0914-4FEB-A9B9-C20FE9C60D55}" srcId="{F0A3A16E-03C1-4214-96CD-9AD6F5A92BF5}" destId="{F0462AAE-61E8-4F54-B4E2-35049F5F231F}" srcOrd="0" destOrd="0" parTransId="{C7141F0D-AC2D-4616-B6EF-1DA3D18A4B08}" sibTransId="{03A2523D-B627-46A1-B80E-233AD5D51A5B}"/>
    <dgm:cxn modelId="{6AF89F58-8AD4-4A37-9D3E-C2598809ABC4}" type="presOf" srcId="{F0462AAE-61E8-4F54-B4E2-35049F5F231F}" destId="{682F2A41-02DD-4B41-9770-48721C74F1EA}" srcOrd="0" destOrd="0" presId="urn:microsoft.com/office/officeart/2005/8/layout/orgChart1"/>
    <dgm:cxn modelId="{3DC216CC-AC03-4AB3-8672-2467B562DC20}" type="presOf" srcId="{DE8FB592-A6FC-4A45-8BF6-1164784CF47B}" destId="{D6E3E613-5D93-4DD1-B02B-E5F6D8478BF8}" srcOrd="0" destOrd="0" presId="urn:microsoft.com/office/officeart/2005/8/layout/orgChart1"/>
    <dgm:cxn modelId="{04B962BF-EA7B-4781-989F-AD912E02FAC5}" type="presOf" srcId="{87DF8E93-5919-44CD-A83F-A6CEE1C4B1E8}" destId="{98C519D1-AC7D-4B3F-A3EB-48942C35F836}" srcOrd="1" destOrd="0" presId="urn:microsoft.com/office/officeart/2005/8/layout/orgChart1"/>
    <dgm:cxn modelId="{FDA35F2C-1919-4B41-80E8-A9EF206FEB5F}" srcId="{F0462AAE-61E8-4F54-B4E2-35049F5F231F}" destId="{87DF8E93-5919-44CD-A83F-A6CEE1C4B1E8}" srcOrd="0" destOrd="0" parTransId="{93500F43-AD0B-4B28-AD16-9AF3AF06DD8D}" sibTransId="{CDB58166-997B-4732-B72E-BD418D31A3C7}"/>
    <dgm:cxn modelId="{686363DD-8374-4341-83FF-929F8A0E9CEC}" type="presOf" srcId="{F0A3A16E-03C1-4214-96CD-9AD6F5A92BF5}" destId="{DC773571-4B39-42C1-992B-34B57BA2D0B5}" srcOrd="0" destOrd="0" presId="urn:microsoft.com/office/officeart/2005/8/layout/orgChart1"/>
    <dgm:cxn modelId="{0921F70E-9A6C-45EC-8500-16D5C307B30E}" type="presOf" srcId="{F0462AAE-61E8-4F54-B4E2-35049F5F231F}" destId="{EC00CFF0-7A2B-47BE-BE63-EA51DE535F6B}" srcOrd="1" destOrd="0" presId="urn:microsoft.com/office/officeart/2005/8/layout/orgChart1"/>
    <dgm:cxn modelId="{42479D3A-FEF9-438F-B6F6-4DE37F6D1065}" srcId="{F0462AAE-61E8-4F54-B4E2-35049F5F231F}" destId="{71A94E6E-5133-4C0B-97FA-CDCDCE8DE556}" srcOrd="1" destOrd="0" parTransId="{DE8FB592-A6FC-4A45-8BF6-1164784CF47B}" sibTransId="{4DE5197B-A155-4A7F-8FAE-33FE6F3492AD}"/>
    <dgm:cxn modelId="{4F92DB3B-7A69-436E-A999-A139FF21BA0B}" type="presOf" srcId="{71A94E6E-5133-4C0B-97FA-CDCDCE8DE556}" destId="{1E8EE619-59EE-4478-932C-1CA044FD5D16}" srcOrd="0" destOrd="0" presId="urn:microsoft.com/office/officeart/2005/8/layout/orgChart1"/>
    <dgm:cxn modelId="{B0D4A1C4-C85B-450D-B09F-E000AF617690}" type="presOf" srcId="{93500F43-AD0B-4B28-AD16-9AF3AF06DD8D}" destId="{CCBCECD0-5A9B-434E-9798-0068E3EBF07B}" srcOrd="0" destOrd="0" presId="urn:microsoft.com/office/officeart/2005/8/layout/orgChart1"/>
    <dgm:cxn modelId="{B91473C8-562D-485D-8B19-78D08AAC740A}" type="presOf" srcId="{71A94E6E-5133-4C0B-97FA-CDCDCE8DE556}" destId="{73AB4ECB-5D11-4B74-8A51-8B6C4459563B}" srcOrd="1" destOrd="0" presId="urn:microsoft.com/office/officeart/2005/8/layout/orgChart1"/>
    <dgm:cxn modelId="{881C6068-5F79-4453-90F4-5A9F55F3ED2B}" type="presParOf" srcId="{DC773571-4B39-42C1-992B-34B57BA2D0B5}" destId="{9CA98F04-AF5D-4F92-999D-A9DA32612BE5}" srcOrd="0" destOrd="0" presId="urn:microsoft.com/office/officeart/2005/8/layout/orgChart1"/>
    <dgm:cxn modelId="{76F27943-59F2-4BCF-A029-F00E19214E72}" type="presParOf" srcId="{9CA98F04-AF5D-4F92-999D-A9DA32612BE5}" destId="{1D7704F8-56BF-4C3D-BA03-6DD24D099BF0}" srcOrd="0" destOrd="0" presId="urn:microsoft.com/office/officeart/2005/8/layout/orgChart1"/>
    <dgm:cxn modelId="{ACDFD840-61A1-4AE7-BF2A-D7F1E967F819}" type="presParOf" srcId="{1D7704F8-56BF-4C3D-BA03-6DD24D099BF0}" destId="{682F2A41-02DD-4B41-9770-48721C74F1EA}" srcOrd="0" destOrd="0" presId="urn:microsoft.com/office/officeart/2005/8/layout/orgChart1"/>
    <dgm:cxn modelId="{32E19A39-FA02-4DE1-8302-6145F9BFC58E}" type="presParOf" srcId="{1D7704F8-56BF-4C3D-BA03-6DD24D099BF0}" destId="{EC00CFF0-7A2B-47BE-BE63-EA51DE535F6B}" srcOrd="1" destOrd="0" presId="urn:microsoft.com/office/officeart/2005/8/layout/orgChart1"/>
    <dgm:cxn modelId="{7220C128-213C-46D6-974C-DF11DC86C4C7}" type="presParOf" srcId="{9CA98F04-AF5D-4F92-999D-A9DA32612BE5}" destId="{C8175886-8956-4465-95D4-C4E5F4A99749}" srcOrd="1" destOrd="0" presId="urn:microsoft.com/office/officeart/2005/8/layout/orgChart1"/>
    <dgm:cxn modelId="{A700B50A-4EAF-47CB-848F-E3FA636D847E}" type="presParOf" srcId="{C8175886-8956-4465-95D4-C4E5F4A99749}" destId="{CCBCECD0-5A9B-434E-9798-0068E3EBF07B}" srcOrd="0" destOrd="0" presId="urn:microsoft.com/office/officeart/2005/8/layout/orgChart1"/>
    <dgm:cxn modelId="{2037F0F1-1139-4235-BA23-FD4C6951C91D}" type="presParOf" srcId="{C8175886-8956-4465-95D4-C4E5F4A99749}" destId="{47AECE0E-7A4A-44F3-8D80-DA5C45BD16DF}" srcOrd="1" destOrd="0" presId="urn:microsoft.com/office/officeart/2005/8/layout/orgChart1"/>
    <dgm:cxn modelId="{93DCBD72-C198-423C-906C-02C3ADBC97FC}" type="presParOf" srcId="{47AECE0E-7A4A-44F3-8D80-DA5C45BD16DF}" destId="{D685D01E-4C4A-4A1D-82D0-57B18DC6A43D}" srcOrd="0" destOrd="0" presId="urn:microsoft.com/office/officeart/2005/8/layout/orgChart1"/>
    <dgm:cxn modelId="{58F4EF4A-6FBB-437F-9515-0E1669D20816}" type="presParOf" srcId="{D685D01E-4C4A-4A1D-82D0-57B18DC6A43D}" destId="{268B075B-0702-42A2-8367-9CFCD3570AD9}" srcOrd="0" destOrd="0" presId="urn:microsoft.com/office/officeart/2005/8/layout/orgChart1"/>
    <dgm:cxn modelId="{206503AE-5ABC-41B0-A504-DB5696AC1F11}" type="presParOf" srcId="{D685D01E-4C4A-4A1D-82D0-57B18DC6A43D}" destId="{98C519D1-AC7D-4B3F-A3EB-48942C35F836}" srcOrd="1" destOrd="0" presId="urn:microsoft.com/office/officeart/2005/8/layout/orgChart1"/>
    <dgm:cxn modelId="{0964B9D8-56A4-46A3-B473-1BB0B9C0CE9A}" type="presParOf" srcId="{47AECE0E-7A4A-44F3-8D80-DA5C45BD16DF}" destId="{30D4B4C9-0EB0-453D-ACE4-BE1013B5CA71}" srcOrd="1" destOrd="0" presId="urn:microsoft.com/office/officeart/2005/8/layout/orgChart1"/>
    <dgm:cxn modelId="{1A4D891D-916D-4DCC-B06E-7505E2BD90CC}" type="presParOf" srcId="{47AECE0E-7A4A-44F3-8D80-DA5C45BD16DF}" destId="{224DD304-805B-438B-9248-EC45F6455EAC}" srcOrd="2" destOrd="0" presId="urn:microsoft.com/office/officeart/2005/8/layout/orgChart1"/>
    <dgm:cxn modelId="{75C66E65-779F-4169-AEAB-C78376561DA5}" type="presParOf" srcId="{C8175886-8956-4465-95D4-C4E5F4A99749}" destId="{D6E3E613-5D93-4DD1-B02B-E5F6D8478BF8}" srcOrd="2" destOrd="0" presId="urn:microsoft.com/office/officeart/2005/8/layout/orgChart1"/>
    <dgm:cxn modelId="{D5A0192B-36D5-489E-8682-3A5CB7F22359}" type="presParOf" srcId="{C8175886-8956-4465-95D4-C4E5F4A99749}" destId="{86D3E04A-1DEB-47D9-8D7E-2F773E977AFF}" srcOrd="3" destOrd="0" presId="urn:microsoft.com/office/officeart/2005/8/layout/orgChart1"/>
    <dgm:cxn modelId="{07C66590-8E3E-4C08-B7ED-E9A720C5FB56}" type="presParOf" srcId="{86D3E04A-1DEB-47D9-8D7E-2F773E977AFF}" destId="{CBF1C263-EA93-4369-80AF-438FDB370E83}" srcOrd="0" destOrd="0" presId="urn:microsoft.com/office/officeart/2005/8/layout/orgChart1"/>
    <dgm:cxn modelId="{08D5E699-7831-4ED5-9565-2264A1288E43}" type="presParOf" srcId="{CBF1C263-EA93-4369-80AF-438FDB370E83}" destId="{1E8EE619-59EE-4478-932C-1CA044FD5D16}" srcOrd="0" destOrd="0" presId="urn:microsoft.com/office/officeart/2005/8/layout/orgChart1"/>
    <dgm:cxn modelId="{0293B6BB-ED59-4235-A797-905E4607F0CE}" type="presParOf" srcId="{CBF1C263-EA93-4369-80AF-438FDB370E83}" destId="{73AB4ECB-5D11-4B74-8A51-8B6C4459563B}" srcOrd="1" destOrd="0" presId="urn:microsoft.com/office/officeart/2005/8/layout/orgChart1"/>
    <dgm:cxn modelId="{D0A3847E-C17F-4B7C-ACBB-1DD383B4E248}" type="presParOf" srcId="{86D3E04A-1DEB-47D9-8D7E-2F773E977AFF}" destId="{0F60072D-7FEC-4A5F-9ECF-F99E13EB4915}" srcOrd="1" destOrd="0" presId="urn:microsoft.com/office/officeart/2005/8/layout/orgChart1"/>
    <dgm:cxn modelId="{167E402C-888D-4AB8-827C-6A0A6727337A}" type="presParOf" srcId="{86D3E04A-1DEB-47D9-8D7E-2F773E977AFF}" destId="{C072BF5B-571F-442D-9DA3-C21CD61E814E}" srcOrd="2" destOrd="0" presId="urn:microsoft.com/office/officeart/2005/8/layout/orgChart1"/>
    <dgm:cxn modelId="{30734391-C44F-496C-9A94-F241F19D32FF}" type="presParOf" srcId="{9CA98F04-AF5D-4F92-999D-A9DA32612BE5}" destId="{5E999E2F-59C1-4145-9454-1FEF8D333D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97BE3-8905-48B1-A2D8-734A8E107A5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D6657-BCF9-4311-95F9-64AD5AE32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0BA3EC8-3963-474D-B7F5-19486F1D81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54C2B06-1FDA-4225-BB70-F2AE322A6A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hyperlink" Target="http://www.biggif.ru/images/jivotnie/jivotnie009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hyperlink" Target="http://s58.radikal.ru/i160/0907/66/672a7e6fd001.gif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s49.radikal.ru/i124/0907/38/1246d8887cae.jpg" TargetMode="External"/><Relationship Id="rId3" Type="http://schemas.openxmlformats.org/officeDocument/2006/relationships/image" Target="../media/image30.gif"/><Relationship Id="rId7" Type="http://schemas.openxmlformats.org/officeDocument/2006/relationships/image" Target="../media/image32.jpeg"/><Relationship Id="rId2" Type="http://schemas.openxmlformats.org/officeDocument/2006/relationships/hyperlink" Target="http://img1.liveinternet.ru/images/attach/b/2/2/211/2211718_1190220976_dozhdik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.rutube.ru/thumbs/f0/e2/f0e2eb3e0389418c35cd0a97bacafbea-1.jpg" TargetMode="External"/><Relationship Id="rId5" Type="http://schemas.openxmlformats.org/officeDocument/2006/relationships/image" Target="../media/image31.jpeg"/><Relationship Id="rId4" Type="http://schemas.openxmlformats.org/officeDocument/2006/relationships/hyperlink" Target="http://gorod.tomsk.ru/uploads/25037/1238639496/40n.jpg" TargetMode="External"/><Relationship Id="rId9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norma.kiev.ua/c/img/mdz_good/0850.jpg" TargetMode="External"/><Relationship Id="rId3" Type="http://schemas.openxmlformats.org/officeDocument/2006/relationships/image" Target="../media/image34.jpeg"/><Relationship Id="rId7" Type="http://schemas.openxmlformats.org/officeDocument/2006/relationships/image" Target="../media/image36.jpeg"/><Relationship Id="rId2" Type="http://schemas.openxmlformats.org/officeDocument/2006/relationships/hyperlink" Target="http://preview.unian.net/160/156/15686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262.vkontakte.ru/u7189329/24835154/x_85fd2599.jpg" TargetMode="External"/><Relationship Id="rId5" Type="http://schemas.openxmlformats.org/officeDocument/2006/relationships/image" Target="../media/image35.jpeg"/><Relationship Id="rId4" Type="http://schemas.openxmlformats.org/officeDocument/2006/relationships/hyperlink" Target="http://www.fmcenter.ru/images/pm/IMG_8781.jpg" TargetMode="External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Повторение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«Звуковые явления»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5357826"/>
            <a:ext cx="7429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§38-§46 (§39 </a:t>
            </a:r>
            <a:r>
              <a:rPr lang="ru-RU" sz="2800" b="1" dirty="0" smtClean="0">
                <a:solidFill>
                  <a:srgbClr val="002060"/>
                </a:solidFill>
              </a:rPr>
              <a:t>необязательный, только </a:t>
            </a:r>
            <a:r>
              <a:rPr lang="ru-RU" sz="2800" b="1" dirty="0" smtClean="0">
                <a:solidFill>
                  <a:srgbClr val="002060"/>
                </a:solidFill>
              </a:rPr>
              <a:t>для заинтересованных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такое колебательное движение?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smtClean="0"/>
              <a:t>такое маятник</a:t>
            </a:r>
            <a:r>
              <a:rPr lang="ru-RU" dirty="0" smtClean="0"/>
              <a:t>?</a:t>
            </a:r>
          </a:p>
          <a:p>
            <a:r>
              <a:rPr lang="ru-RU" dirty="0" smtClean="0"/>
              <a:t>Что такое пружинный маятник?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Не помнишь, </a:t>
            </a:r>
          </a:p>
          <a:p>
            <a:pPr algn="ctr">
              <a:buNone/>
            </a:pPr>
            <a:r>
              <a:rPr lang="ru-RU" b="1" dirty="0" smtClean="0"/>
              <a:t>прочитай параграф 38 пункт 1-3!!!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857628"/>
            <a:ext cx="6786610" cy="280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характеристики волнового движения: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2786082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latin typeface="Monotype Corsiva" pitchFamily="66" charset="0"/>
              </a:rPr>
              <a:t>Смещение </a:t>
            </a:r>
            <a:r>
              <a:rPr lang="ru-RU" b="1" i="1" dirty="0" err="1" smtClean="0">
                <a:latin typeface="Monotype Corsiva" pitchFamily="66" charset="0"/>
              </a:rPr>
              <a:t>х</a:t>
            </a:r>
            <a:r>
              <a:rPr lang="ru-RU" b="1" dirty="0" smtClean="0"/>
              <a:t>  (м) </a:t>
            </a:r>
            <a:r>
              <a:rPr lang="ru-RU" dirty="0" smtClean="0"/>
              <a:t>– отклонение маятника от положения равновесия</a:t>
            </a:r>
          </a:p>
          <a:p>
            <a:r>
              <a:rPr lang="ru-RU" b="1" i="1" dirty="0" err="1" smtClean="0">
                <a:solidFill>
                  <a:srgbClr val="FF0000"/>
                </a:solidFill>
                <a:latin typeface="Monotype Corsiva" pitchFamily="66" charset="0"/>
              </a:rPr>
              <a:t>Ампилитуда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(м) </a:t>
            </a:r>
            <a:r>
              <a:rPr lang="ru-RU" dirty="0" smtClean="0"/>
              <a:t>– </a:t>
            </a:r>
            <a:r>
              <a:rPr lang="ru-RU" dirty="0" smtClean="0"/>
              <a:t>наибольшее отклонение </a:t>
            </a:r>
            <a:r>
              <a:rPr lang="ru-RU" dirty="0" smtClean="0"/>
              <a:t>маятника от положения </a:t>
            </a:r>
            <a:r>
              <a:rPr lang="ru-RU" dirty="0" smtClean="0"/>
              <a:t>равновесия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Период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(с) </a:t>
            </a:r>
            <a:r>
              <a:rPr lang="ru-RU" dirty="0" smtClean="0"/>
              <a:t>– </a:t>
            </a:r>
            <a:r>
              <a:rPr lang="ru-RU" dirty="0" smtClean="0"/>
              <a:t>время за которое совершает маятник одно полное колебание</a:t>
            </a:r>
          </a:p>
          <a:p>
            <a:r>
              <a:rPr lang="ru-RU" b="1" i="1" dirty="0" smtClean="0">
                <a:solidFill>
                  <a:srgbClr val="FF0066"/>
                </a:solidFill>
                <a:latin typeface="Monotype Corsiva" pitchFamily="66" charset="0"/>
              </a:rPr>
              <a:t>Частота </a:t>
            </a:r>
            <a:r>
              <a:rPr lang="el-GR" sz="4600" dirty="0" smtClean="0">
                <a:solidFill>
                  <a:srgbClr val="FF0066"/>
                </a:solidFill>
              </a:rPr>
              <a:t>ν</a:t>
            </a:r>
            <a:r>
              <a:rPr lang="ru-RU" b="1" dirty="0" smtClean="0">
                <a:solidFill>
                  <a:srgbClr val="FF0066"/>
                </a:solidFill>
              </a:rPr>
              <a:t> (</a:t>
            </a:r>
            <a:r>
              <a:rPr lang="ru-RU" b="1" dirty="0" err="1" smtClean="0">
                <a:solidFill>
                  <a:srgbClr val="FF0066"/>
                </a:solidFill>
              </a:rPr>
              <a:t>герч</a:t>
            </a:r>
            <a:r>
              <a:rPr lang="ru-RU" b="1" dirty="0" smtClean="0">
                <a:solidFill>
                  <a:srgbClr val="FF0066"/>
                </a:solidFill>
              </a:rPr>
              <a:t>. – ню, Гц) </a:t>
            </a:r>
            <a:r>
              <a:rPr lang="ru-RU" dirty="0" smtClean="0"/>
              <a:t>– </a:t>
            </a:r>
            <a:r>
              <a:rPr lang="ru-RU" dirty="0" smtClean="0"/>
              <a:t>количество полных колебаний за 1 секунду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 l="47461" t="30000" r="41992" b="57812"/>
          <a:stretch>
            <a:fillRect/>
          </a:stretch>
        </p:blipFill>
        <p:spPr bwMode="auto">
          <a:xfrm>
            <a:off x="2714612" y="214290"/>
            <a:ext cx="3143272" cy="227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8" name="Picture 2" descr="https://sun9-26.userapi.com/c841037/v841037617/77e94/DAYgZRpwgRA.jpg"/>
          <p:cNvPicPr>
            <a:picLocks noChangeAspect="1" noChangeArrowheads="1"/>
          </p:cNvPicPr>
          <p:nvPr/>
        </p:nvPicPr>
        <p:blipFill>
          <a:blip r:embed="rId3"/>
          <a:srcRect t="4492" r="11573" b="13163"/>
          <a:stretch>
            <a:fillRect/>
          </a:stretch>
        </p:blipFill>
        <p:spPr bwMode="auto">
          <a:xfrm>
            <a:off x="571472" y="2285992"/>
            <a:ext cx="8286808" cy="4340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Источники звука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Каждый день мы слышим различные звуки.  Мы знаем, как разнообразен мир окружающих нас звуков – голоса людей и музыка, пение птиц и жужжание пчел, гром во время грозы и шум леса на ветру, звук проезжающих автомобилей, самолетов и т. д.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933825"/>
            <a:ext cx="4038600" cy="21923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Общим для всех звуков является то, что порождающие звуки тела, или </a:t>
            </a:r>
            <a:r>
              <a:rPr lang="ru-RU" sz="2400" b="1"/>
              <a:t>источники звука, </a:t>
            </a:r>
            <a:r>
              <a:rPr lang="ru-RU" sz="2400"/>
              <a:t>колеблются.</a:t>
            </a:r>
            <a:endParaRPr lang="ru-RU" sz="2400" b="1"/>
          </a:p>
        </p:txBody>
      </p:sp>
      <p:pic>
        <p:nvPicPr>
          <p:cNvPr id="4102" name="Picture 6" descr="288762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5517232"/>
            <a:ext cx="1295400" cy="1171575"/>
          </a:xfrm>
          <a:prstGeom prst="rect">
            <a:avLst/>
          </a:prstGeom>
          <a:noFill/>
        </p:spPr>
      </p:pic>
      <p:pic>
        <p:nvPicPr>
          <p:cNvPr id="4103" name="Picture 7" descr="88967182_skripka_i_smuychok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861" y="1989138"/>
            <a:ext cx="1799902" cy="1799902"/>
          </a:xfrm>
          <a:prstGeom prst="rect">
            <a:avLst/>
          </a:prstGeom>
          <a:noFill/>
        </p:spPr>
      </p:pic>
      <p:pic>
        <p:nvPicPr>
          <p:cNvPr id="4104" name="Picture 8" descr="nature-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060574"/>
            <a:ext cx="2448645" cy="1835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571604" y="0"/>
          <a:ext cx="6096000" cy="4460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110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643313"/>
            <a:ext cx="33813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0" y="3643313"/>
            <a:ext cx="2143125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0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00" y="4214813"/>
            <a:ext cx="2159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1240404466_0lik.ru_trava_rclipart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14563" y="3833813"/>
            <a:ext cx="289718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Диапазон слышимости человеческого уха.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1571625"/>
            <a:ext cx="7664450" cy="1357313"/>
          </a:xfrm>
        </p:spPr>
      </p:pic>
      <p:sp>
        <p:nvSpPr>
          <p:cNvPr id="6148" name="TextBox 6"/>
          <p:cNvSpPr txBox="1">
            <a:spLocks noChangeArrowheads="1"/>
          </p:cNvSpPr>
          <p:nvPr/>
        </p:nvSpPr>
        <p:spPr bwMode="auto">
          <a:xfrm>
            <a:off x="428625" y="2928938"/>
            <a:ext cx="82153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 – это воспринимаемые человеческими органами слуха механические волны, которые вызывают звуковые ощущения.</a:t>
            </a:r>
            <a:endParaRPr lang="ru-RU" sz="3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428625" y="4857750"/>
            <a:ext cx="82867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u="sng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Источниками звука могут быть любые тела, которые совершают колебания со звуковой частотой (от 16 до 20000 Гц).</a:t>
            </a:r>
            <a:endParaRPr lang="ru-RU" sz="3200" u="sng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Голосовой и слуховой аппарат человека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Прямоугольник 10"/>
          <p:cNvSpPr>
            <a:spLocks noChangeArrowheads="1"/>
          </p:cNvSpPr>
          <p:nvPr/>
        </p:nvSpPr>
        <p:spPr bwMode="auto">
          <a:xfrm>
            <a:off x="323528" y="692696"/>
            <a:ext cx="8534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Го</a:t>
            </a:r>
            <a:r>
              <a:rPr lang="ru-RU" sz="2800" dirty="0">
                <a:solidFill>
                  <a:srgbClr val="C00000"/>
                </a:solidFill>
              </a:rPr>
              <a:t>лосовой аппарат человека состоит из </a:t>
            </a:r>
            <a:r>
              <a:rPr lang="ru-RU" sz="2800" b="1" i="1" dirty="0">
                <a:solidFill>
                  <a:srgbClr val="C00000"/>
                </a:solidFill>
              </a:rPr>
              <a:t>лёгких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b="1" i="1" dirty="0">
                <a:solidFill>
                  <a:srgbClr val="C00000"/>
                </a:solidFill>
              </a:rPr>
              <a:t>гортани с голосовыми связками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b="1" i="1" dirty="0">
                <a:solidFill>
                  <a:srgbClr val="C00000"/>
                </a:solidFill>
              </a:rPr>
              <a:t>глоточной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b="1" i="1" dirty="0">
                <a:solidFill>
                  <a:srgbClr val="C00000"/>
                </a:solidFill>
              </a:rPr>
              <a:t>ротовой</a:t>
            </a:r>
            <a:r>
              <a:rPr lang="ru-RU" sz="2800" dirty="0">
                <a:solidFill>
                  <a:srgbClr val="C00000"/>
                </a:solidFill>
              </a:rPr>
              <a:t> и </a:t>
            </a:r>
            <a:r>
              <a:rPr lang="ru-RU" sz="2800" b="1" i="1" dirty="0">
                <a:solidFill>
                  <a:srgbClr val="C00000"/>
                </a:solidFill>
              </a:rPr>
              <a:t>носовой полости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28676" name="Рисунок 334" descr="&amp;Gcy;&amp;ocy;&amp;lcy;&amp;ocy;&amp;scy;&amp;ocy;&amp;vcy;&amp;ocy;&amp;jcy; &amp;acy;&amp;pcy;&amp;pcy;&amp;acy;&amp;rcy;&amp;acy;&amp;tcy; &amp;ucy;&amp;scy;&amp;tcy;&amp;rcy;&amp;ocy;&amp;jcy;&amp;scy;&amp;tcy;&amp;vcy;&amp;ocy; &amp;icy; &amp;acy;&amp;ncy;&amp;acy;&amp;tcy;&amp;ocy;&amp;mcy;&amp;icy;&amp;yacy;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grayscl/>
          </a:blip>
          <a:srcRect/>
          <a:stretch>
            <a:fillRect/>
          </a:stretch>
        </p:blipFill>
        <p:spPr bwMode="auto">
          <a:xfrm>
            <a:off x="4499992" y="2060848"/>
            <a:ext cx="4309120" cy="450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сканирование0020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 l="22664" t="1492" r="4999" b="72258"/>
          <a:stretch>
            <a:fillRect/>
          </a:stretch>
        </p:blipFill>
        <p:spPr>
          <a:xfrm>
            <a:off x="0" y="2276872"/>
            <a:ext cx="4139952" cy="424847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457200" y="762000"/>
            <a:ext cx="82296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гортани между передним и задним хрящами натянуты голосовые связки. При спокойном дыхании они вялы и между ними образуется широкая щель для свободного прохождения воздуха.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разговоре голосовые связки напрягаются и приближаются друг к другу, так что между ними остаётся лишь узкий промежуток, так называемая голосовая щель. Когда воздух, выдыхаемый лёгкими, проходит через эту щель, голосовые связки приходят в колебания, причём частота колебаний завис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 от длины голосовых связок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их натяжения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Звуковые волны, образующиеся в голосовой щели, сложны и представляют собой наложение большого числа всевозможных тонов.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343400"/>
            <a:ext cx="3962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500034" y="260649"/>
            <a:ext cx="803240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Человек начинает слышать при силе звука равной некоторой величине, называемой </a:t>
            </a:r>
            <a:r>
              <a:rPr lang="ru-RU" sz="2000" b="1" i="1" dirty="0">
                <a:solidFill>
                  <a:srgbClr val="890E05"/>
                </a:solidFill>
                <a:latin typeface="Times New Roman" pitchFamily="18" charset="0"/>
                <a:cs typeface="Times New Roman" pitchFamily="18" charset="0"/>
              </a:rPr>
              <a:t>порогом слышимости</a:t>
            </a:r>
            <a:r>
              <a:rPr lang="ru-RU" sz="2000" b="1" dirty="0">
                <a:solidFill>
                  <a:srgbClr val="890E0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(или слуховым порогом). Более слабые звуки слухового ощущения не вызывают.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увеличении силы звука достигается нормальная слышимость, а затем при еще больших амплитудах звуковых колебаний к воспринимаемому звуку добавляется осязаемое ощущение давления.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дальнейшем росте силы звука раздражение органа слуха становится болезненным. Так называемый </a:t>
            </a:r>
            <a:r>
              <a:rPr lang="ru-RU" sz="2000" b="1" i="1" dirty="0">
                <a:solidFill>
                  <a:srgbClr val="890E05"/>
                </a:solidFill>
                <a:latin typeface="Times New Roman" pitchFamily="18" charset="0"/>
                <a:cs typeface="Times New Roman" pitchFamily="18" charset="0"/>
              </a:rPr>
              <a:t>болевой порог ограничивает область слышимости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больших уровнях интенсивности. </a:t>
            </a: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643314"/>
            <a:ext cx="338622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Камертон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96975"/>
            <a:ext cx="4330824" cy="49291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C00000"/>
                </a:solidFill>
              </a:rPr>
              <a:t>Если </a:t>
            </a:r>
            <a:r>
              <a:rPr lang="ru-RU" sz="2400" dirty="0">
                <a:solidFill>
                  <a:srgbClr val="C00000"/>
                </a:solidFill>
              </a:rPr>
              <a:t>по камертону ударить мягким молоточком или провести по нему смычком, то камертон зазвучит</a:t>
            </a:r>
            <a:r>
              <a:rPr lang="ru-RU" sz="20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Поднесем к звучащему камертону легкий шарик (стеклянную бусинку), подвешенный на нитке, - шарик будет отскакивать от камертона, свидетельствуя о колебаниях его ветвей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400" b="1" u="sng" dirty="0" smtClean="0">
                <a:solidFill>
                  <a:srgbClr val="C00000"/>
                </a:solidFill>
              </a:rPr>
              <a:t>Вывод: всякое звучащее тело колеблется.</a:t>
            </a:r>
            <a:endParaRPr lang="ru-RU" sz="2400" b="1" u="sng" dirty="0">
              <a:solidFill>
                <a:srgbClr val="C00000"/>
              </a:solidFill>
            </a:endParaRPr>
          </a:p>
        </p:txBody>
      </p:sp>
      <p:pic>
        <p:nvPicPr>
          <p:cNvPr id="9224" name="Picture 8" descr="опы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2825" y="2636912"/>
            <a:ext cx="4321175" cy="3457575"/>
          </a:xfrm>
          <a:prstGeom prst="rect">
            <a:avLst/>
          </a:prstGeom>
          <a:noFill/>
        </p:spPr>
      </p:pic>
      <p:pic>
        <p:nvPicPr>
          <p:cNvPr id="9225" name="Picture 9" descr="Камертон колеблется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1125538"/>
            <a:ext cx="2241550" cy="2686050"/>
          </a:xfrm>
          <a:prstGeom prst="rect">
            <a:avLst/>
          </a:prstGeom>
          <a:noFill/>
        </p:spPr>
      </p:pic>
      <p:pic>
        <p:nvPicPr>
          <p:cNvPr id="9222" name="Picture 6" descr="12671843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92080" y="5229200"/>
            <a:ext cx="1655763" cy="14239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существования звука необходимы: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endParaRPr lang="ru-RU" sz="2800" smtClean="0"/>
          </a:p>
        </p:txBody>
      </p:sp>
      <p:pic>
        <p:nvPicPr>
          <p:cNvPr id="13315" name="Содержимое 3" descr="http://interneturok.ru/media/uploads/lessons/konspects/13774/images/image0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75" y="1285875"/>
            <a:ext cx="4786313" cy="3000375"/>
          </a:xfrm>
        </p:spPr>
      </p:pic>
      <p:sp>
        <p:nvSpPr>
          <p:cNvPr id="13316" name="Rectangle 1"/>
          <p:cNvSpPr>
            <a:spLocks noChangeArrowheads="1"/>
          </p:cNvSpPr>
          <p:nvPr/>
        </p:nvSpPr>
        <p:spPr bwMode="auto">
          <a:xfrm>
            <a:off x="2714625" y="4429125"/>
            <a:ext cx="40005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Источник звука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Среда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Слуховой аппарат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Частота 16–20000 Гц</a:t>
            </a:r>
          </a:p>
          <a:p>
            <a:pPr eaLnBrk="0" hangingPunct="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Интенсивность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002060"/>
                </a:solidFill>
              </a:rPr>
              <a:t>Волновое движение – это процесс  распространения колебаний в среде.</a:t>
            </a:r>
            <a:endParaRPr lang="ru-RU" u="sng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ru-RU" u="sng" dirty="0" smtClean="0">
                <a:solidFill>
                  <a:srgbClr val="C00000"/>
                </a:solidFill>
              </a:rPr>
              <a:t>Для того чтобы возникла волна, необходим источник колебаний.</a:t>
            </a:r>
          </a:p>
          <a:p>
            <a:r>
              <a:rPr lang="ru-RU" u="sng" dirty="0" smtClean="0">
                <a:solidFill>
                  <a:srgbClr val="003300"/>
                </a:solidFill>
              </a:rPr>
              <a:t>Для того чтобы волна распространялась, </a:t>
            </a:r>
            <a:r>
              <a:rPr lang="ru-RU" u="sng" dirty="0" smtClean="0">
                <a:solidFill>
                  <a:srgbClr val="003300"/>
                </a:solidFill>
              </a:rPr>
              <a:t>необходимо </a:t>
            </a:r>
            <a:r>
              <a:rPr lang="ru-RU" u="sng" dirty="0" smtClean="0">
                <a:solidFill>
                  <a:srgbClr val="003300"/>
                </a:solidFill>
              </a:rPr>
              <a:t>наличие среды, частицы которой взаимодействуют между собой.</a:t>
            </a:r>
          </a:p>
          <a:p>
            <a:r>
              <a:rPr lang="ru-RU" u="sng" dirty="0" smtClean="0">
                <a:solidFill>
                  <a:srgbClr val="0070C0"/>
                </a:solidFill>
              </a:rPr>
              <a:t>Волна не переносит частицы вещества, она переносит энергию.</a:t>
            </a:r>
          </a:p>
          <a:p>
            <a:endParaRPr lang="ru-RU" u="sng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533401"/>
            <a:ext cx="8305800" cy="1239416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Волны бывают поперечные и продольные.</a:t>
            </a:r>
            <a:endParaRPr lang="ru-RU" sz="3200" dirty="0" smtClean="0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467544" y="4437112"/>
            <a:ext cx="8237984" cy="2175520"/>
            <a:chOff x="304800" y="3810000"/>
            <a:chExt cx="8382000" cy="28956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04800" y="3810000"/>
              <a:ext cx="8382000" cy="28956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9" name="Picture 4" descr="http://rusnauka.narod.ru/lib/phisic/destroy/gl7/Image237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19425" y="4148138"/>
              <a:ext cx="5286375" cy="22526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583" name="Прямоугольник 5"/>
            <p:cNvSpPr>
              <a:spLocks noChangeArrowheads="1"/>
            </p:cNvSpPr>
            <p:nvPr/>
          </p:nvSpPr>
          <p:spPr bwMode="auto">
            <a:xfrm>
              <a:off x="885825" y="4568825"/>
              <a:ext cx="2200275" cy="38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900" b="1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Поперечная волна </a:t>
              </a:r>
            </a:p>
          </p:txBody>
        </p:sp>
        <p:sp>
          <p:nvSpPr>
            <p:cNvPr id="24584" name="Прямоугольник 6"/>
            <p:cNvSpPr>
              <a:spLocks noChangeArrowheads="1"/>
            </p:cNvSpPr>
            <p:nvPr/>
          </p:nvSpPr>
          <p:spPr bwMode="auto">
            <a:xfrm>
              <a:off x="887413" y="5572125"/>
              <a:ext cx="2132012" cy="38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900" b="1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Продольная волна</a:t>
              </a: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539552" y="1484784"/>
            <a:ext cx="8305800" cy="1239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Поперечные волны – колебания частиц среды перпендикулярно направлению распространения</a:t>
            </a:r>
            <a:r>
              <a:rPr kumimoji="0" lang="ru-RU" sz="3200" b="1" i="0" u="sng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волны</a:t>
            </a:r>
            <a:endParaRPr kumimoji="0" lang="ru-RU" sz="3200" b="0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39552" y="2780928"/>
            <a:ext cx="8305800" cy="1239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Продольные волны – колебания частиц среды в направлении распространения</a:t>
            </a:r>
            <a:r>
              <a:rPr kumimoji="0" lang="ru-RU" sz="3200" b="1" i="0" u="sng" strike="noStrike" kern="1200" cap="none" spc="0" normalizeH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волны</a:t>
            </a:r>
            <a:endParaRPr kumimoji="0" lang="ru-RU" sz="3200" b="0" i="0" u="sng" strike="noStrike" kern="1200" cap="none" spc="0" normalizeH="0" baseline="0" noProof="0" dirty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Длина волны</a:t>
            </a:r>
            <a:endParaRPr lang="ru-RU" dirty="0"/>
          </a:p>
        </p:txBody>
      </p:sp>
      <p:pic>
        <p:nvPicPr>
          <p:cNvPr id="4" name="Picture 4" descr="C:\Documents and Settings\КиселёваИА\Рабочий стол\для презентации\формула длина волны со словам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279" t="44583" r="1050" b="13692"/>
          <a:stretch>
            <a:fillRect/>
          </a:stretch>
        </p:blipFill>
        <p:spPr>
          <a:xfrm>
            <a:off x="2857488" y="3286124"/>
            <a:ext cx="3786214" cy="2643206"/>
          </a:xfr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1285861"/>
            <a:ext cx="8286808" cy="1857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λ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(греч.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ламбда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(м) – это расстояние на которое распространяется волна за время, равное периоду (Т, с)) колебания частиц среды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2a0002ec841965875b19fe5873454dd2-l&amp;n=13"/>
          <p:cNvPicPr>
            <a:picLocks noChangeAspect="1" noChangeArrowheads="1"/>
          </p:cNvPicPr>
          <p:nvPr/>
        </p:nvPicPr>
        <p:blipFill>
          <a:blip r:embed="rId2"/>
          <a:srcRect l="4688" t="18750" r="4374" b="16249"/>
          <a:stretch>
            <a:fillRect/>
          </a:stretch>
        </p:blipFill>
        <p:spPr bwMode="auto">
          <a:xfrm>
            <a:off x="1071538" y="2500306"/>
            <a:ext cx="6929486" cy="371477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20" y="428605"/>
            <a:ext cx="8229600" cy="1143008"/>
          </a:xfrm>
        </p:spPr>
        <p:txBody>
          <a:bodyPr/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частота,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длина волны, </a:t>
            </a:r>
            <a:r>
              <a:rPr lang="en-US" dirty="0" smtClean="0">
                <a:latin typeface="Monotype Corsiva" pitchFamily="66" charset="0"/>
                <a:cs typeface="Vijaya" pitchFamily="34" charset="0"/>
              </a:rPr>
              <a:t>V</a:t>
            </a:r>
            <a:r>
              <a:rPr lang="ru-RU" dirty="0" smtClean="0">
                <a:latin typeface="Monotype Corsiva" pitchFamily="66" charset="0"/>
                <a:cs typeface="Vijaya" pitchFamily="34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скорость волны, Т – период колебаний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neuch.ru/imageData2/6/1355.jpg"/>
          <p:cNvPicPr>
            <a:picLocks noChangeAspect="1" noChangeArrowheads="1"/>
          </p:cNvPicPr>
          <p:nvPr/>
        </p:nvPicPr>
        <p:blipFill>
          <a:blip r:embed="rId2"/>
          <a:srcRect l="2310" r="1433"/>
          <a:stretch>
            <a:fillRect/>
          </a:stretch>
        </p:blipFill>
        <p:spPr bwMode="auto">
          <a:xfrm>
            <a:off x="214250" y="214290"/>
            <a:ext cx="8929750" cy="6072206"/>
          </a:xfrm>
          <a:prstGeom prst="rect">
            <a:avLst/>
          </a:prstGeom>
          <a:noFill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44463"/>
            <a:ext cx="8977312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звука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Громкость звука</a:t>
            </a:r>
            <a:r>
              <a:rPr lang="ru-RU" dirty="0" smtClean="0"/>
              <a:t> зависит от амплитуды колебаний (А): чем больше амплитуда, тем громче звук.</a:t>
            </a:r>
          </a:p>
          <a:p>
            <a:r>
              <a:rPr lang="ru-RU" b="1" dirty="0" smtClean="0"/>
              <a:t>Высота звука </a:t>
            </a:r>
            <a:r>
              <a:rPr lang="ru-RU" dirty="0" smtClean="0"/>
              <a:t>зависит от частоты колебаний звучащего тела: чем больше частота волны 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>, тем</a:t>
            </a:r>
          </a:p>
          <a:p>
            <a:r>
              <a:rPr lang="ru-RU" b="1" dirty="0" smtClean="0"/>
              <a:t>Тембр </a:t>
            </a:r>
            <a:r>
              <a:rPr lang="ru-RU" dirty="0" smtClean="0"/>
              <a:t>связан со специфическими свойствами источниками звука. Качество звука, связанное с "окраской" получило название тембра. Одни и те же слова, произнесенные разными людьми, отличаются друг от друга. В мире создано много скрипок, и все они звучат по-разному.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интересно</a:t>
            </a:r>
            <a:endParaRPr lang="ru-RU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525963"/>
          </a:xfrm>
        </p:spPr>
        <p:txBody>
          <a:bodyPr/>
          <a:lstStyle/>
          <a:p>
            <a:r>
              <a:rPr lang="ru-RU" sz="2800" dirty="0"/>
              <a:t>Механические колебания, частота которых превышает 20 000 Гц, называется ультразвуковыми, а колебания с частотами менее 16 Гц – инфразвуковыми.</a:t>
            </a:r>
          </a:p>
          <a:p>
            <a:r>
              <a:rPr lang="ru-RU" sz="2800" dirty="0"/>
              <a:t>Ультразвук и инфразвук распространены в природе так же широко, как и волны звукового диапазона. Их излучают и используют для своих «переговоров» дельфины, летучие мыши и некоторые другие существа.</a:t>
            </a:r>
          </a:p>
        </p:txBody>
      </p:sp>
      <p:pic>
        <p:nvPicPr>
          <p:cNvPr id="13317" name="Picture 5" descr="Летучая мышь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1152525" cy="1152525"/>
          </a:xfrm>
          <a:noFill/>
          <a:ln/>
        </p:spPr>
      </p:pic>
      <p:pic>
        <p:nvPicPr>
          <p:cNvPr id="13318" name="Picture 6" descr="Дельфины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333375"/>
            <a:ext cx="1189038" cy="1033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20688"/>
            <a:ext cx="8643998" cy="1909192"/>
          </a:xfrm>
        </p:spPr>
        <p:txBody>
          <a:bodyPr>
            <a:normAutofit fontScale="25000" lnSpcReduction="20000"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</a:t>
            </a:r>
            <a:r>
              <a:rPr lang="ru-RU" sz="13500" dirty="0" smtClean="0"/>
              <a:t>Собаки слышат ультразвуки, этим пользуется дрессировщик, чтобы подавать команды, неслышимые человеком. 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098" name="Picture 2" descr="https://centr-sobak.ru/image/data/Stati/dressirovka-s-perederzhkoj-zashchitnogo-naznachen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071678"/>
            <a:ext cx="6772248" cy="4514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0" descr="Картинка 1 из 9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1643050"/>
            <a:ext cx="4357687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4" descr="Картинка 9 из 719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643188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1678"/>
            <a:ext cx="5357850" cy="2571767"/>
          </a:xfrm>
        </p:spPr>
        <p:txBody>
          <a:bodyPr>
            <a:normAutofit fontScale="70000" lnSpcReduction="20000"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</a:t>
            </a:r>
            <a:r>
              <a:rPr lang="ru-RU" b="1" i="1" dirty="0" smtClean="0"/>
              <a:t>Дельфины </a:t>
            </a:r>
            <a:r>
              <a:rPr lang="ru-RU" b="1" i="1" dirty="0" smtClean="0"/>
              <a:t>тоже испускают и принимают ультразвук. Дельфины могут лечить. Ультразвуки, которые они издают, как бы просвечивают организм человека, если внутри есть очаг воспаления, то ультразвук воздействует на него</a:t>
            </a:r>
            <a:r>
              <a:rPr lang="ru-RU" b="1" i="1" dirty="0" smtClean="0"/>
              <a:t>.         </a:t>
            </a:r>
            <a:endParaRPr lang="ru-RU" b="1" i="1" dirty="0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71736" y="214291"/>
            <a:ext cx="6357982" cy="150019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Летучие мыши испускают  ультразвук и хорошо ориентируются в пространстве ночью, улавливая отразившуюся от препятствия волну.        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4714884"/>
            <a:ext cx="8286808" cy="17145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Ультразвук, обрабатывая растворы, уничтожает в них микробы (они погибают от вибрации), так можно дезинфицировать воду без хлора.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Картинка 3 из 440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979" y="214290"/>
            <a:ext cx="261542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5992"/>
            <a:ext cx="6357982" cy="3997424"/>
          </a:xfrm>
        </p:spPr>
        <p:txBody>
          <a:bodyPr>
            <a:normAutofit fontScale="55000" lnSpcReduction="20000"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</a:t>
            </a:r>
            <a:r>
              <a:rPr lang="ru-RU" sz="6900" dirty="0" smtClean="0"/>
              <a:t>Звуки природного происхождения: морской прибой, дождь, шелест листвы, журчание ручья – благоприятно влияют на организм, расслабляют, успокаивают. 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900" dirty="0"/>
          </a:p>
        </p:txBody>
      </p:sp>
      <p:pic>
        <p:nvPicPr>
          <p:cNvPr id="37891" name="Picture 2" descr="Картинка 37 из 66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14290"/>
            <a:ext cx="277989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Картинка 100 из 117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214290"/>
            <a:ext cx="2428892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2" descr="Картинка 14 из 153717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 t="23944"/>
          <a:stretch>
            <a:fillRect/>
          </a:stretch>
        </p:blipFill>
        <p:spPr bwMode="auto">
          <a:xfrm>
            <a:off x="6643702" y="2643182"/>
            <a:ext cx="232538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8" descr="Картинка 477 из 57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43188"/>
            <a:ext cx="234156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4" descr="Картинка 165 из 5448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85725"/>
            <a:ext cx="2357438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0"/>
            <a:ext cx="6732240" cy="4429472"/>
          </a:xfrm>
        </p:spPr>
        <p:txBody>
          <a:bodyPr>
            <a:normAutofit fontScale="6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</a:t>
            </a:r>
            <a:r>
              <a:rPr lang="ru-RU" sz="6300" dirty="0" smtClean="0"/>
              <a:t>С помощью ультразвука обследуют больных, ставят диагноз, разрушают камни в почках.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6300" dirty="0" smtClean="0"/>
              <a:t>         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6300" dirty="0" smtClean="0"/>
              <a:t>            Фонендоскоп позволяет услышать звуки сердца, хрипы в лёгких.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38916" name="Picture 2" descr="Картинка 96 из 66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r="34685"/>
          <a:stretch>
            <a:fillRect/>
          </a:stretch>
        </p:blipFill>
        <p:spPr bwMode="auto">
          <a:xfrm>
            <a:off x="5940152" y="4149080"/>
            <a:ext cx="169168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 descr="Картинка 108 из 663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750" y="4929188"/>
            <a:ext cx="2786063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894</Words>
  <Application>Microsoft Office PowerPoint</Application>
  <PresentationFormat>Экран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Повторение  «Звуковые явления» </vt:lpstr>
      <vt:lpstr>ВСПОМНИМ:</vt:lpstr>
      <vt:lpstr>Основные характеристики волнового движения:</vt:lpstr>
      <vt:lpstr>Слайд 4</vt:lpstr>
      <vt:lpstr>Источники звука</vt:lpstr>
      <vt:lpstr>Слайд 6</vt:lpstr>
      <vt:lpstr>Диапазон слышимости человеческого уха.</vt:lpstr>
      <vt:lpstr> Голосовой и слуховой аппарат человека   </vt:lpstr>
      <vt:lpstr>Слайд 9</vt:lpstr>
      <vt:lpstr>Слайд 10</vt:lpstr>
      <vt:lpstr>Камертон</vt:lpstr>
      <vt:lpstr>Для существования звука необходимы: </vt:lpstr>
      <vt:lpstr>Волновое движение – это процесс  распространения колебаний в среде.</vt:lpstr>
      <vt:lpstr>Волны бывают поперечные и продольные.</vt:lpstr>
      <vt:lpstr>Длина волны</vt:lpstr>
      <vt:lpstr>Слайд 16</vt:lpstr>
      <vt:lpstr>Слайд 17</vt:lpstr>
      <vt:lpstr>Характеристики звука</vt:lpstr>
      <vt:lpstr>Это интересно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Источники звука</dc:title>
  <dc:creator>Domo-pc</dc:creator>
  <cp:lastModifiedBy>User</cp:lastModifiedBy>
  <cp:revision>57</cp:revision>
  <dcterms:created xsi:type="dcterms:W3CDTF">2014-01-10T07:57:00Z</dcterms:created>
  <dcterms:modified xsi:type="dcterms:W3CDTF">2020-04-05T13:43:35Z</dcterms:modified>
</cp:coreProperties>
</file>